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74" r:id="rId16"/>
    <p:sldId id="275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2/1/2014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2/1/2014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2/1/2014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2/1/2014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2/1/2014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2/1/2014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2/1/2014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2/1/2014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2/1/2014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2/1/2014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2/1/2014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2/1/2014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2/1/2014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2/1/2014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Binding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8"/>
            <a:ext cx="6400801" cy="2682949"/>
          </a:xfrm>
        </p:spPr>
        <p:txBody>
          <a:bodyPr>
            <a:normAutofit fontScale="92500" lnSpcReduction="20000"/>
          </a:bodyPr>
          <a:lstStyle/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Model</a:t>
            </a:r>
            <a:endParaRPr lang="en-US" dirty="0"/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“Hello world” with Binding</a:t>
            </a:r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dirty="0" err="1" smtClean="0"/>
              <a:t>DataContext</a:t>
            </a:r>
            <a:endParaRPr lang="en-US" dirty="0" smtClean="0"/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err="1"/>
              <a:t>INotifyPropertyChanged</a:t>
            </a:r>
            <a:r>
              <a:rPr lang="en-US" dirty="0"/>
              <a:t> Interface</a:t>
            </a:r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err="1" smtClean="0"/>
              <a:t>UpdateSourceTrigger</a:t>
            </a:r>
            <a:r>
              <a:rPr lang="en-US" dirty="0" smtClean="0"/>
              <a:t> </a:t>
            </a:r>
            <a:r>
              <a:rPr lang="en-US" dirty="0"/>
              <a:t>property</a:t>
            </a:r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err="1" smtClean="0"/>
              <a:t>ObservableCollection</a:t>
            </a:r>
            <a:r>
              <a:rPr lang="en-US" dirty="0" smtClean="0"/>
              <a:t>&lt;T&gt;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224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096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DF5327"/>
                </a:solidFill>
              </a:rPr>
              <a:t>INotifyPropertyChanged</a:t>
            </a:r>
            <a:r>
              <a:rPr lang="en-US" sz="3200" dirty="0">
                <a:solidFill>
                  <a:srgbClr val="DF5327"/>
                </a:solidFill>
              </a:rPr>
              <a:t> Interface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611392" y="989297"/>
          <a:ext cx="9053385" cy="576573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053385"/>
              </a:tblGrid>
              <a:tr h="576573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class Person : </a:t>
                      </a:r>
                      <a:r>
                        <a:rPr lang="en-US" sz="1800" kern="1200" dirty="0" err="1" smtClean="0"/>
                        <a:t>INotifyPropertyChanged</a:t>
                      </a:r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.</a:t>
                      </a:r>
                      <a:r>
                        <a:rPr lang="en-US" sz="1800" kern="1200" baseline="0" dirty="0" smtClean="0"/>
                        <a:t>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public event </a:t>
                      </a:r>
                      <a:r>
                        <a:rPr lang="en-US" sz="1800" kern="1200" dirty="0" err="1" smtClean="0"/>
                        <a:t>PropertyChangedEventHandler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PropertyChanged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   private void </a:t>
                      </a:r>
                      <a:r>
                        <a:rPr lang="en-US" sz="1800" kern="1200" dirty="0" err="1" smtClean="0"/>
                        <a:t>OnPropertyChanged</a:t>
                      </a:r>
                      <a:r>
                        <a:rPr lang="en-US" sz="1800" kern="1200" dirty="0" smtClean="0"/>
                        <a:t>(string </a:t>
                      </a:r>
                      <a:r>
                        <a:rPr lang="en-US" sz="1800" kern="1200" dirty="0" err="1" smtClean="0"/>
                        <a:t>propertyName</a:t>
                      </a:r>
                      <a:r>
                        <a:rPr lang="en-US" sz="1800" kern="1200" dirty="0" smtClean="0"/>
                        <a:t>)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{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if (</a:t>
                      </a:r>
                      <a:r>
                        <a:rPr lang="en-US" sz="1800" kern="1200" dirty="0" err="1" smtClean="0"/>
                        <a:t>PropertyChanged</a:t>
                      </a:r>
                      <a:r>
                        <a:rPr lang="en-US" sz="1800" kern="1200" dirty="0" smtClean="0"/>
                        <a:t> != null)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</a:t>
                      </a:r>
                      <a:r>
                        <a:rPr lang="en-US" sz="1800" kern="1200" dirty="0" err="1" smtClean="0"/>
                        <a:t>PropertyChanged</a:t>
                      </a:r>
                      <a:r>
                        <a:rPr lang="en-US" sz="1800" kern="1200" dirty="0" smtClean="0"/>
                        <a:t>(this, new </a:t>
                      </a:r>
                      <a:r>
                        <a:rPr lang="en-US" sz="1800" kern="1200" dirty="0" err="1" smtClean="0"/>
                        <a:t>PropertyChangedEventArgs</a:t>
                      </a: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 err="1" smtClean="0"/>
                        <a:t>propertyName</a:t>
                      </a:r>
                      <a:r>
                        <a:rPr lang="en-US" sz="1800" kern="1200" dirty="0" smtClean="0"/>
                        <a:t>));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}   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}</a:t>
                      </a:r>
                    </a:p>
                    <a:p>
                      <a:pPr algn="l" rtl="0"/>
                      <a:r>
                        <a:rPr lang="he-IL" sz="1800" kern="1200" dirty="0" smtClean="0"/>
                        <a:t>המשך בעמוד הבא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9844216" y="1112108"/>
            <a:ext cx="1449860" cy="683741"/>
          </a:xfrm>
          <a:prstGeom prst="wedgeRoundRectCallout">
            <a:avLst>
              <a:gd name="adj1" fmla="val -59797"/>
              <a:gd name="adj2" fmla="val 6196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מימוש הממשק</a:t>
            </a:r>
            <a:endParaRPr lang="he-IL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9597081" y="2438400"/>
            <a:ext cx="2372497" cy="683741"/>
          </a:xfrm>
          <a:prstGeom prst="wedgeRoundRectCallout">
            <a:avLst>
              <a:gd name="adj1" fmla="val -86632"/>
              <a:gd name="adj2" fmla="val 10403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הפעלת אירוע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794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INotifyPropertyChanged</a:t>
            </a:r>
            <a:r>
              <a:rPr lang="en-US" sz="3600" dirty="0">
                <a:solidFill>
                  <a:srgbClr val="DF5327"/>
                </a:solidFill>
              </a:rPr>
              <a:t> Interface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המשך: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90327" y="1494244"/>
          <a:ext cx="9053385" cy="5363756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053385"/>
              </a:tblGrid>
              <a:tr h="5363756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class Person : </a:t>
                      </a:r>
                      <a:r>
                        <a:rPr lang="en-US" sz="1800" kern="1200" dirty="0" err="1" smtClean="0"/>
                        <a:t>INotifyPropertyChanged</a:t>
                      </a:r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private string </a:t>
                      </a:r>
                      <a:r>
                        <a:rPr lang="en-US" sz="1800" kern="1200" dirty="0" err="1" smtClean="0"/>
                        <a:t>m_LastName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private string </a:t>
                      </a:r>
                      <a:r>
                        <a:rPr lang="en-US" sz="1800" kern="1200" dirty="0" err="1" smtClean="0"/>
                        <a:t>m_FirstName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private </a:t>
                      </a:r>
                      <a:r>
                        <a:rPr lang="en-US" sz="1800" kern="1200" dirty="0" err="1" smtClean="0"/>
                        <a:t>int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m_Age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public string </a:t>
                      </a:r>
                      <a:r>
                        <a:rPr lang="en-US" sz="1800" kern="1200" dirty="0" err="1" smtClean="0"/>
                        <a:t>LastName</a:t>
                      </a:r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get { return </a:t>
                      </a:r>
                      <a:r>
                        <a:rPr lang="en-US" sz="1800" kern="1200" dirty="0" err="1" smtClean="0"/>
                        <a:t>m_LastName</a:t>
                      </a:r>
                      <a:r>
                        <a:rPr lang="en-US" sz="1800" kern="1200" dirty="0" smtClean="0"/>
                        <a:t>;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set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if (</a:t>
                      </a:r>
                      <a:r>
                        <a:rPr lang="en-US" sz="1800" kern="1200" dirty="0" err="1" smtClean="0"/>
                        <a:t>m_LastName</a:t>
                      </a:r>
                      <a:r>
                        <a:rPr lang="en-US" sz="1800" kern="1200" dirty="0" smtClean="0"/>
                        <a:t> != value)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</a:t>
                      </a:r>
                      <a:r>
                        <a:rPr lang="en-US" sz="1800" kern="1200" dirty="0" err="1" smtClean="0"/>
                        <a:t>m_LastName</a:t>
                      </a:r>
                      <a:r>
                        <a:rPr lang="en-US" sz="1800" kern="1200" dirty="0" smtClean="0"/>
                        <a:t> = value;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</a:t>
                      </a:r>
                      <a:r>
                        <a:rPr lang="en-US" sz="1800" kern="1200" dirty="0" err="1" smtClean="0"/>
                        <a:t>OnPropertyChanged</a:t>
                      </a:r>
                      <a:r>
                        <a:rPr lang="en-US" sz="1800" kern="1200" dirty="0" smtClean="0"/>
                        <a:t>("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");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}   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}</a:t>
                      </a:r>
                    </a:p>
                    <a:p>
                      <a:pPr algn="l" rtl="0"/>
                      <a:r>
                        <a:rPr lang="he-IL" sz="1800" kern="1200" dirty="0" smtClean="0"/>
                        <a:t>המשך בעמוד הבא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8221043" y="4178423"/>
            <a:ext cx="2372497" cy="683741"/>
          </a:xfrm>
          <a:prstGeom prst="wedgeRoundRectCallout">
            <a:avLst>
              <a:gd name="adj1" fmla="val -87755"/>
              <a:gd name="adj2" fmla="val 7676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דיווח על שינויים במידע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70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INotifyPropertyChanged</a:t>
            </a:r>
            <a:r>
              <a:rPr lang="en-US" sz="3200" dirty="0">
                <a:solidFill>
                  <a:srgbClr val="DF5327"/>
                </a:solidFill>
              </a:rPr>
              <a:t> Interface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המשך: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83077" y="1494244"/>
          <a:ext cx="9460636" cy="5363756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460636"/>
              </a:tblGrid>
              <a:tr h="5363756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public partial class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 : Window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private Person </a:t>
                      </a:r>
                      <a:r>
                        <a:rPr lang="en-US" sz="1800" kern="1200" dirty="0" err="1" smtClean="0"/>
                        <a:t>mPerson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public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()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mPerson</a:t>
                      </a:r>
                      <a:r>
                        <a:rPr lang="en-US" sz="1800" kern="1200" dirty="0" smtClean="0"/>
                        <a:t> = new Person</a:t>
                      </a:r>
                      <a:r>
                        <a:rPr lang="en-US" sz="1800" kern="1200" baseline="0" dirty="0" smtClean="0"/>
                        <a:t> ();</a:t>
                      </a:r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mPerson.PropertyChanged</a:t>
                      </a:r>
                      <a:r>
                        <a:rPr lang="en-US" sz="1800" kern="1200" dirty="0" smtClean="0"/>
                        <a:t> += _</a:t>
                      </a:r>
                      <a:r>
                        <a:rPr lang="en-US" sz="1800" kern="1200" dirty="0" err="1" smtClean="0"/>
                        <a:t>person_PropertyChanged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this.DataContext</a:t>
                      </a:r>
                      <a:r>
                        <a:rPr lang="en-US" sz="1800" kern="1200" dirty="0" smtClean="0"/>
                        <a:t> = </a:t>
                      </a:r>
                      <a:r>
                        <a:rPr lang="en-US" sz="1800" kern="1200" dirty="0" err="1" smtClean="0"/>
                        <a:t>mPerson</a:t>
                      </a:r>
                      <a:r>
                        <a:rPr lang="en-US" sz="1800" kern="1200" dirty="0" smtClean="0"/>
                        <a:t>;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}</a:t>
                      </a:r>
                    </a:p>
                    <a:p>
                      <a:pPr algn="l" rtl="0"/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        void _</a:t>
                      </a:r>
                      <a:r>
                        <a:rPr lang="en-US" sz="1800" kern="1200" dirty="0" err="1" smtClean="0"/>
                        <a:t>person_PropertyChanged</a:t>
                      </a:r>
                      <a:r>
                        <a:rPr lang="en-US" sz="1800" kern="1200" dirty="0" smtClean="0"/>
                        <a:t>(object sender, </a:t>
                      </a:r>
                      <a:r>
                        <a:rPr lang="en-US" sz="1800" kern="1200" dirty="0" err="1" smtClean="0"/>
                        <a:t>PropertyChangedEventArgs</a:t>
                      </a:r>
                      <a:r>
                        <a:rPr lang="en-US" sz="1800" kern="1200" dirty="0" smtClean="0"/>
                        <a:t> e)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// Save to Database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txtFullName.Text</a:t>
                      </a:r>
                      <a:r>
                        <a:rPr lang="en-US" sz="1800" kern="1200" dirty="0" smtClean="0"/>
                        <a:t> = </a:t>
                      </a:r>
                      <a:r>
                        <a:rPr lang="en-US" sz="1800" kern="1200" dirty="0" err="1" smtClean="0"/>
                        <a:t>mPerson.LastName</a:t>
                      </a:r>
                      <a:r>
                        <a:rPr lang="en-US" sz="1800" kern="1200" dirty="0" smtClean="0"/>
                        <a:t> + " " + </a:t>
                      </a:r>
                      <a:r>
                        <a:rPr lang="en-US" sz="1800" kern="1200" dirty="0" err="1" smtClean="0"/>
                        <a:t>mPerson.FirstName</a:t>
                      </a:r>
                      <a:r>
                        <a:rPr lang="en-US" sz="1800" kern="1200" dirty="0" smtClean="0"/>
                        <a:t> + " is " + </a:t>
                      </a:r>
                      <a:endParaRPr lang="he-IL" sz="1800" kern="1200" dirty="0" smtClean="0"/>
                    </a:p>
                    <a:p>
                      <a:pPr algn="l" rtl="0"/>
                      <a:r>
                        <a:rPr lang="he-IL" sz="1800" kern="1200" dirty="0" smtClean="0"/>
                        <a:t>                                                           </a:t>
                      </a:r>
                      <a:r>
                        <a:rPr lang="en-US" sz="1800" kern="1200" dirty="0" err="1" smtClean="0"/>
                        <a:t>mPerson.Age</a:t>
                      </a:r>
                      <a:r>
                        <a:rPr lang="en-US" sz="1800" kern="1200" dirty="0" smtClean="0"/>
                        <a:t> + " years old";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}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b="1" kern="1200" dirty="0" smtClean="0"/>
                        <a:t>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}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0244831" y="4400365"/>
            <a:ext cx="1857913" cy="683741"/>
          </a:xfrm>
          <a:prstGeom prst="wedgeRoundRectCallout">
            <a:avLst>
              <a:gd name="adj1" fmla="val -92533"/>
              <a:gd name="adj2" fmla="val 1184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טיפול באירוע</a:t>
            </a:r>
            <a:endParaRPr lang="he-IL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0413507" y="2900039"/>
            <a:ext cx="1493928" cy="683741"/>
          </a:xfrm>
          <a:prstGeom prst="wedgeRoundRectCallout">
            <a:avLst>
              <a:gd name="adj1" fmla="val -163843"/>
              <a:gd name="adj2" fmla="val 1574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הרשמה לאירוע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451013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INotifyPropertyChangedSample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5898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INotifyPropertyChanged</a:t>
            </a:r>
            <a:r>
              <a:rPr lang="en-US" sz="3600" dirty="0">
                <a:solidFill>
                  <a:srgbClr val="DF5327"/>
                </a:solidFill>
              </a:rPr>
              <a:t> Interface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שלב ראשון – שינוי בפקד </a:t>
            </a:r>
            <a:r>
              <a:rPr lang="en-US" dirty="0" err="1" smtClean="0"/>
              <a:t>TextBox</a:t>
            </a:r>
            <a:r>
              <a:rPr lang="he-IL" dirty="0" smtClean="0"/>
              <a:t>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822" y="2273079"/>
            <a:ext cx="5000000" cy="3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13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INotifyPropertyChanged</a:t>
            </a:r>
            <a:r>
              <a:rPr lang="en-US" sz="3200" dirty="0">
                <a:solidFill>
                  <a:srgbClr val="DF5327"/>
                </a:solidFill>
              </a:rPr>
              <a:t> Interface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he-IL" dirty="0" smtClean="0"/>
              <a:t>שלב שני – מיד אחרי שהפקד איבד פוקוס:</a:t>
            </a:r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r>
              <a:rPr lang="he-IL" dirty="0"/>
              <a:t>שלב שלישי- </a:t>
            </a:r>
            <a:r>
              <a:rPr lang="he-IL" dirty="0" smtClean="0"/>
              <a:t>עדכונים:</a:t>
            </a: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 smtClean="0"/>
              <a:t>	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821" y="2011722"/>
            <a:ext cx="6980952" cy="2323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42" y="5047028"/>
            <a:ext cx="10266667" cy="1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12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INotifyPropertyChanged</a:t>
            </a:r>
            <a:r>
              <a:rPr lang="en-US" sz="3600" dirty="0">
                <a:solidFill>
                  <a:srgbClr val="DF5327"/>
                </a:solidFill>
              </a:rPr>
              <a:t> Interface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עם סיום התהליך אחרי עדכון שלושת הפקדים: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811" y="2421360"/>
            <a:ext cx="5000000" cy="3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95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DF5327"/>
                </a:solidFill>
              </a:rPr>
              <a:t>UpdateSourceTrigger</a:t>
            </a:r>
            <a:r>
              <a:rPr lang="en-US" sz="3200" dirty="0">
                <a:solidFill>
                  <a:srgbClr val="DF5327"/>
                </a:solidFill>
              </a:rPr>
              <a:t> property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בדוגמאות הקודמות למדנו כיצד לעדכן שינויים במידע המקושר ל-</a:t>
            </a:r>
            <a:r>
              <a:rPr lang="en-US" dirty="0" err="1" smtClean="0"/>
              <a:t>DataContext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הבעיה – העדכון מתבצע רק לאחר שהפקד מאבד את הפוקוס (רק בפקדי </a:t>
            </a:r>
            <a:r>
              <a:rPr lang="en-US" dirty="0" smtClean="0"/>
              <a:t>Text</a:t>
            </a:r>
            <a:r>
              <a:rPr lang="he-IL" dirty="0" smtClean="0"/>
              <a:t>).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הפתרון – </a:t>
            </a:r>
            <a:r>
              <a:rPr lang="en-US" dirty="0" err="1" smtClean="0"/>
              <a:t>UpdateSourceTrigger.Binding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ל-</a:t>
            </a:r>
            <a:r>
              <a:rPr lang="en-US" dirty="0"/>
              <a:t> </a:t>
            </a:r>
            <a:r>
              <a:rPr lang="en-US" dirty="0" err="1" smtClean="0"/>
              <a:t>UpdateSourceTrigger.Binding</a:t>
            </a:r>
            <a:r>
              <a:rPr lang="en-US" dirty="0"/>
              <a:t> </a:t>
            </a:r>
            <a:r>
              <a:rPr lang="he-IL" dirty="0"/>
              <a:t> </a:t>
            </a:r>
            <a:r>
              <a:rPr lang="he-IL" dirty="0" smtClean="0"/>
              <a:t>שלושה </a:t>
            </a:r>
            <a:r>
              <a:rPr lang="he-IL" dirty="0" smtClean="0"/>
              <a:t>ערכים אפשריים: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Explicit</a:t>
            </a:r>
            <a:r>
              <a:rPr lang="he-IL" b="1" dirty="0" smtClean="0"/>
              <a:t> </a:t>
            </a:r>
            <a:r>
              <a:rPr lang="he-IL" dirty="0" smtClean="0"/>
              <a:t>– הערכים ב- </a:t>
            </a:r>
            <a:r>
              <a:rPr lang="en-US" dirty="0" err="1" smtClean="0"/>
              <a:t>DataContext</a:t>
            </a:r>
            <a:r>
              <a:rPr lang="he-IL" dirty="0" smtClean="0"/>
              <a:t> לא יתעדכנו עד שנבקש מהם לעשות כן בצורה מפורשת, מתאים למקרים בהם מקלידים הרבה נתונים או למקרים בהם טראנזקציה חייבת להיות שלמה.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err="1" smtClean="0"/>
              <a:t>LostFocus</a:t>
            </a:r>
            <a:r>
              <a:rPr lang="he-IL" b="1" dirty="0" smtClean="0"/>
              <a:t> – </a:t>
            </a:r>
            <a:r>
              <a:rPr lang="he-IL" dirty="0" smtClean="0"/>
              <a:t>ברירת המחדל, ה- </a:t>
            </a:r>
            <a:r>
              <a:rPr lang="en-US" dirty="0" err="1" smtClean="0"/>
              <a:t>DataContext</a:t>
            </a:r>
            <a:r>
              <a:rPr lang="he-IL" dirty="0" smtClean="0"/>
              <a:t> מתעדכן באיבוד פוקוס של הפקד.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err="1" smtClean="0"/>
              <a:t>PropertyChanged</a:t>
            </a:r>
            <a:r>
              <a:rPr lang="he-IL" b="1" dirty="0" smtClean="0"/>
              <a:t> – </a:t>
            </a:r>
            <a:r>
              <a:rPr lang="he-IL" dirty="0" err="1" smtClean="0"/>
              <a:t>מיידית</a:t>
            </a:r>
            <a:r>
              <a:rPr lang="he-IL" dirty="0" smtClean="0"/>
              <a:t> עם שינוי הערכים.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708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UpdateSourceTrigger</a:t>
            </a:r>
            <a:r>
              <a:rPr lang="en-US" sz="3600" dirty="0">
                <a:solidFill>
                  <a:srgbClr val="DF5327"/>
                </a:solidFill>
              </a:rPr>
              <a:t> property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7452" y="1645164"/>
          <a:ext cx="11567604" cy="2749283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67604"/>
              </a:tblGrid>
              <a:tr h="2749283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Text="{Binding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, </a:t>
                      </a:r>
                      <a:r>
                        <a:rPr lang="en-US" sz="1800" kern="1200" dirty="0" err="1" smtClean="0"/>
                        <a:t>UpdateSourceTrigger</a:t>
                      </a:r>
                      <a:r>
                        <a:rPr lang="en-US" sz="1800" kern="1200" dirty="0" smtClean="0"/>
                        <a:t>=</a:t>
                      </a:r>
                      <a:r>
                        <a:rPr lang="en-US" sz="1800" kern="1200" dirty="0" err="1" smtClean="0"/>
                        <a:t>PropertyChanged</a:t>
                      </a:r>
                      <a:r>
                        <a:rPr lang="en-US" sz="1800" kern="1200" dirty="0" smtClean="0"/>
                        <a:t>}"   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                              </a:t>
                      </a:r>
                      <a:r>
                        <a:rPr lang="en-US" sz="1800" kern="1200" dirty="0" err="1" smtClean="0"/>
                        <a:t>TextChanged</a:t>
                      </a:r>
                      <a:r>
                        <a:rPr lang="en-US" sz="1800" kern="1200" dirty="0" smtClean="0"/>
                        <a:t>="</a:t>
                      </a:r>
                      <a:r>
                        <a:rPr lang="en-US" sz="1800" kern="1200" dirty="0" err="1" smtClean="0"/>
                        <a:t>TextBox_TextChanged</a:t>
                      </a:r>
                      <a:r>
                        <a:rPr lang="en-US" sz="1800" kern="1200" dirty="0" smtClean="0"/>
                        <a:t>"&gt;&lt;/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Text="{Binding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, </a:t>
                      </a:r>
                      <a:r>
                        <a:rPr lang="en-US" sz="1800" kern="1200" dirty="0" err="1" smtClean="0"/>
                        <a:t>UpdateSourceTrigger</a:t>
                      </a:r>
                      <a:r>
                        <a:rPr lang="en-US" sz="1800" kern="1200" dirty="0" smtClean="0"/>
                        <a:t>=</a:t>
                      </a:r>
                      <a:r>
                        <a:rPr lang="en-US" sz="1800" kern="1200" dirty="0" err="1" smtClean="0"/>
                        <a:t>PropertyChanged</a:t>
                      </a:r>
                      <a:r>
                        <a:rPr lang="en-US" sz="1800" kern="1200" dirty="0" smtClean="0"/>
                        <a:t>}"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                              </a:t>
                      </a:r>
                      <a:r>
                        <a:rPr lang="en-US" sz="1800" kern="1200" dirty="0" err="1" smtClean="0"/>
                        <a:t>TextChanged</a:t>
                      </a:r>
                      <a:r>
                        <a:rPr lang="en-US" sz="1800" kern="1200" dirty="0" smtClean="0"/>
                        <a:t>="</a:t>
                      </a:r>
                      <a:r>
                        <a:rPr lang="en-US" sz="1800" kern="1200" dirty="0" err="1" smtClean="0"/>
                        <a:t>TextBox_TextChanged</a:t>
                      </a:r>
                      <a:r>
                        <a:rPr lang="en-US" sz="1800" kern="1200" dirty="0" smtClean="0"/>
                        <a:t>"&gt;&lt;/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Text="{Binding Age, </a:t>
                      </a:r>
                      <a:r>
                        <a:rPr lang="en-US" sz="1800" kern="1200" dirty="0" err="1" smtClean="0"/>
                        <a:t>UpdateSourceTrigger</a:t>
                      </a:r>
                      <a:r>
                        <a:rPr lang="en-US" sz="1800" kern="1200" dirty="0" smtClean="0"/>
                        <a:t>=</a:t>
                      </a:r>
                      <a:r>
                        <a:rPr lang="en-US" sz="1800" kern="1200" dirty="0" err="1" smtClean="0"/>
                        <a:t>PropertyChanged</a:t>
                      </a:r>
                      <a:r>
                        <a:rPr lang="en-US" sz="1800" kern="1200" dirty="0" smtClean="0"/>
                        <a:t>}"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                              </a:t>
                      </a:r>
                      <a:r>
                        <a:rPr lang="en-US" sz="1800" kern="1200" dirty="0" err="1" smtClean="0"/>
                        <a:t>TextChanged</a:t>
                      </a:r>
                      <a:r>
                        <a:rPr lang="en-US" sz="1800" kern="1200" dirty="0" smtClean="0"/>
                        <a:t>="</a:t>
                      </a:r>
                      <a:r>
                        <a:rPr lang="en-US" sz="1800" kern="1200" dirty="0" err="1" smtClean="0"/>
                        <a:t>TextBox_TextChanged</a:t>
                      </a:r>
                      <a:r>
                        <a:rPr lang="en-US" sz="1800" kern="1200" dirty="0" smtClean="0"/>
                        <a:t>"&gt;&lt;/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Name="</a:t>
                      </a:r>
                      <a:r>
                        <a:rPr lang="en-US" sz="1800" kern="1200" dirty="0" err="1" smtClean="0"/>
                        <a:t>btn</a:t>
                      </a:r>
                      <a:r>
                        <a:rPr lang="en-US" sz="1800" kern="1200" dirty="0" smtClean="0"/>
                        <a:t>" Content="Click Me" Click="</a:t>
                      </a:r>
                      <a:r>
                        <a:rPr lang="en-US" sz="1800" kern="1200" dirty="0" err="1" smtClean="0"/>
                        <a:t>btn_Click</a:t>
                      </a:r>
                      <a:r>
                        <a:rPr lang="en-US" sz="1800" kern="1200" dirty="0" smtClean="0"/>
                        <a:t>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&lt;/StackPanel&gt;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0404629" y="1142260"/>
            <a:ext cx="1493928" cy="643567"/>
          </a:xfrm>
          <a:prstGeom prst="wedgeRoundRectCallout">
            <a:avLst>
              <a:gd name="adj1" fmla="val -160872"/>
              <a:gd name="adj2" fmla="val 7644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הרשמה לאירוע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451013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UpdateSourceTriggerSample</a:t>
            </a:r>
            <a:endParaRPr lang="he-I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63" y="4235745"/>
            <a:ext cx="3785102" cy="252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760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DF5327"/>
                </a:solidFill>
              </a:rPr>
              <a:t>ObservableCollection</a:t>
            </a:r>
            <a:r>
              <a:rPr lang="en-US" sz="3600" dirty="0">
                <a:solidFill>
                  <a:srgbClr val="DF5327"/>
                </a:solidFill>
              </a:rPr>
              <a:t>&lt;T&gt;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איך מגדירים </a:t>
            </a:r>
            <a:r>
              <a:rPr lang="en-US" dirty="0" smtClean="0"/>
              <a:t>Data Binding</a:t>
            </a:r>
            <a:r>
              <a:rPr lang="he-IL" dirty="0" smtClean="0"/>
              <a:t> לאוסף נתונים?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משתמשים במחלקת האוסף הגנרית </a:t>
            </a:r>
            <a:r>
              <a:rPr lang="en-US" dirty="0" err="1" smtClean="0"/>
              <a:t>ObservableCollection</a:t>
            </a:r>
            <a:r>
              <a:rPr lang="en-US" dirty="0" smtClean="0"/>
              <a:t>&lt;T&gt;</a:t>
            </a:r>
            <a:r>
              <a:rPr lang="he-IL" dirty="0" smtClean="0"/>
              <a:t> המוגדרת במרחב השמות: </a:t>
            </a:r>
            <a:r>
              <a:rPr lang="en-US" dirty="0" err="1" smtClean="0"/>
              <a:t>System.Collections.ObjectModel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ObservableCollection</a:t>
            </a:r>
            <a:r>
              <a:rPr lang="en-US" dirty="0"/>
              <a:t>&lt;T&gt;</a:t>
            </a:r>
            <a:r>
              <a:rPr lang="he-IL" dirty="0"/>
              <a:t> מממש </a:t>
            </a:r>
            <a:r>
              <a:rPr lang="he-IL" dirty="0" smtClean="0"/>
              <a:t>את הממשק </a:t>
            </a:r>
            <a:r>
              <a:rPr lang="he-IL" dirty="0" err="1" smtClean="0">
                <a:latin typeface="Arial Unicode MS" panose="020B0604020202020204" pitchFamily="34" charset="-128"/>
              </a:rPr>
              <a:t>INotifyCollectionChanged</a:t>
            </a:r>
            <a:r>
              <a:rPr lang="he-IL" dirty="0" smtClean="0">
                <a:latin typeface="Arial Unicode MS" panose="020B0604020202020204" pitchFamily="34" charset="-128"/>
              </a:rPr>
              <a:t>.</a:t>
            </a:r>
            <a:r>
              <a:rPr lang="he-IL" sz="1600" dirty="0" smtClean="0"/>
              <a:t> 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היכן שלא מעוניינים ב- </a:t>
            </a:r>
            <a:r>
              <a:rPr lang="en-US" dirty="0" smtClean="0"/>
              <a:t>Data Binding</a:t>
            </a:r>
            <a:r>
              <a:rPr lang="he-IL" dirty="0" smtClean="0"/>
              <a:t> עדיף להשתמש ב- </a:t>
            </a:r>
            <a:r>
              <a:rPr lang="en-US" dirty="0" smtClean="0"/>
              <a:t>List</a:t>
            </a:r>
            <a:r>
              <a:rPr lang="he-IL" dirty="0" smtClean="0"/>
              <a:t> בשל שיקולי ביצועים.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94" y="4020066"/>
            <a:ext cx="3948828" cy="263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0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069" y="0"/>
            <a:ext cx="9372600" cy="653988"/>
          </a:xfrm>
        </p:spPr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ObservableCollection</a:t>
            </a:r>
            <a:r>
              <a:rPr lang="en-US" sz="3200" dirty="0">
                <a:solidFill>
                  <a:srgbClr val="DF5327"/>
                </a:solidFill>
              </a:rPr>
              <a:t>&lt;T&gt;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012054"/>
            <a:ext cx="9372600" cy="4702946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5107" y="668619"/>
          <a:ext cx="11567604" cy="61264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67604"/>
              </a:tblGrid>
              <a:tr h="6056215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public partial class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 : Window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private </a:t>
                      </a:r>
                      <a:r>
                        <a:rPr lang="en-US" sz="1800" kern="1200" dirty="0" err="1" smtClean="0"/>
                        <a:t>ObservableCollection</a:t>
                      </a:r>
                      <a:r>
                        <a:rPr lang="en-US" sz="1800" kern="1200" dirty="0" smtClean="0"/>
                        <a:t>&lt;User&gt; </a:t>
                      </a:r>
                      <a:r>
                        <a:rPr lang="en-US" sz="1800" kern="1200" dirty="0" err="1" smtClean="0"/>
                        <a:t>users_list</a:t>
                      </a:r>
                      <a:r>
                        <a:rPr lang="en-US" sz="1800" kern="1200" dirty="0" smtClean="0"/>
                        <a:t> = new </a:t>
                      </a:r>
                      <a:r>
                        <a:rPr lang="en-US" sz="1800" kern="1200" dirty="0" err="1" smtClean="0"/>
                        <a:t>ObservableCollection</a:t>
                      </a:r>
                      <a:r>
                        <a:rPr lang="en-US" sz="1800" kern="1200" dirty="0" smtClean="0"/>
                        <a:t>&lt;User&gt;();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public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()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InitializeComponent</a:t>
                      </a:r>
                      <a:r>
                        <a:rPr lang="en-US" sz="1800" kern="1200" dirty="0" smtClean="0"/>
                        <a:t>();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users_list.CollectionChanged</a:t>
                      </a:r>
                      <a:r>
                        <a:rPr lang="en-US" sz="1800" kern="1200" dirty="0" smtClean="0"/>
                        <a:t> += </a:t>
                      </a:r>
                      <a:r>
                        <a:rPr lang="en-US" sz="1800" kern="1200" dirty="0" err="1" smtClean="0"/>
                        <a:t>users_list_CollectionChanged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users_list.Add</a:t>
                      </a:r>
                      <a:r>
                        <a:rPr lang="en-US" sz="1800" kern="1200" dirty="0" smtClean="0"/>
                        <a:t>(new User() { Name = "</a:t>
                      </a:r>
                      <a:r>
                        <a:rPr lang="en-US" sz="1800" kern="1200" dirty="0" err="1" smtClean="0"/>
                        <a:t>Elimelech</a:t>
                      </a:r>
                      <a:r>
                        <a:rPr lang="en-US" sz="1800" kern="1200" dirty="0" smtClean="0"/>
                        <a:t>", Password="123456" });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users_list.Add</a:t>
                      </a:r>
                      <a:r>
                        <a:rPr lang="en-US" sz="1800" kern="1200" dirty="0" smtClean="0"/>
                        <a:t>(new User() { Name = "Shoshana", Password = "123456" });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</a:t>
                      </a:r>
                      <a:r>
                        <a:rPr lang="en-US" sz="1800" kern="1200" dirty="0" err="1" smtClean="0"/>
                        <a:t>this.DataContext</a:t>
                      </a:r>
                      <a:r>
                        <a:rPr lang="en-US" sz="1800" kern="1200" dirty="0" smtClean="0"/>
                        <a:t> = this;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void </a:t>
                      </a:r>
                      <a:r>
                        <a:rPr lang="en-US" sz="1800" kern="1200" dirty="0" err="1" smtClean="0"/>
                        <a:t>users_list_CollectionChanged</a:t>
                      </a:r>
                      <a:r>
                        <a:rPr lang="en-US" sz="1800" kern="1200" dirty="0" smtClean="0"/>
                        <a:t>(object sender, </a:t>
                      </a:r>
                      <a:r>
                        <a:rPr lang="en-US" sz="1800" kern="1200" dirty="0" err="1" smtClean="0"/>
                        <a:t>NotifyCollectionChangedEventArgs</a:t>
                      </a:r>
                      <a:r>
                        <a:rPr lang="en-US" sz="1800" kern="1200" dirty="0" smtClean="0"/>
                        <a:t> e)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</a:t>
                      </a:r>
                      <a:r>
                        <a:rPr lang="en-US" sz="1800" kern="1200" dirty="0" err="1" smtClean="0"/>
                        <a:t>this.Title</a:t>
                      </a:r>
                      <a:r>
                        <a:rPr lang="en-US" sz="1800" kern="1200" dirty="0" smtClean="0"/>
                        <a:t> = </a:t>
                      </a:r>
                      <a:r>
                        <a:rPr lang="en-US" sz="1800" kern="1200" dirty="0" err="1" smtClean="0"/>
                        <a:t>users_list.Count</a:t>
                      </a:r>
                      <a:r>
                        <a:rPr lang="en-US" sz="1800" kern="1200" dirty="0" smtClean="0"/>
                        <a:t>().</a:t>
                      </a:r>
                      <a:r>
                        <a:rPr lang="en-US" sz="1800" kern="1200" dirty="0" err="1" smtClean="0"/>
                        <a:t>ToString</a:t>
                      </a:r>
                      <a:r>
                        <a:rPr lang="en-US" sz="1800" kern="1200" dirty="0" smtClean="0"/>
                        <a:t>();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public </a:t>
                      </a:r>
                      <a:r>
                        <a:rPr lang="en-US" sz="1800" kern="1200" dirty="0" err="1" smtClean="0"/>
                        <a:t>ObservableCollection</a:t>
                      </a:r>
                      <a:r>
                        <a:rPr lang="en-US" sz="1800" kern="1200" dirty="0" smtClean="0"/>
                        <a:t>&lt;User&gt; Users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get { return </a:t>
                      </a:r>
                      <a:r>
                        <a:rPr lang="en-US" sz="1800" kern="1200" dirty="0" err="1" smtClean="0"/>
                        <a:t>users_list</a:t>
                      </a:r>
                      <a:r>
                        <a:rPr lang="en-US" sz="1800" kern="1200" dirty="0" smtClean="0"/>
                        <a:t>;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set { </a:t>
                      </a:r>
                      <a:r>
                        <a:rPr lang="en-US" sz="1800" kern="1200" dirty="0" err="1" smtClean="0"/>
                        <a:t>users_list</a:t>
                      </a:r>
                      <a:r>
                        <a:rPr lang="en-US" sz="1800" kern="1200" dirty="0" smtClean="0"/>
                        <a:t> = value;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}</a:t>
                      </a:r>
                    </a:p>
                    <a:p>
                      <a:pPr algn="l" rtl="0"/>
                      <a:r>
                        <a:rPr lang="en-US" dirty="0" smtClean="0"/>
                        <a:t>        . . .</a:t>
                      </a:r>
                    </a:p>
                    <a:p>
                      <a:pPr algn="l" rtl="0"/>
                      <a:r>
                        <a:rPr lang="en-US" dirty="0" smtClean="0"/>
                        <a:t>}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51013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he-IL" dirty="0" err="1"/>
              <a:t>ObservableCollectionSample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93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DF5327"/>
                </a:solidFill>
              </a:rPr>
              <a:t>Introduction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במאקרו – תהליך שבו מייצרים קשר (כורכים) בין מידע הקיים ב- </a:t>
            </a:r>
            <a:r>
              <a:rPr lang="en-US" dirty="0" smtClean="0"/>
              <a:t>BL</a:t>
            </a:r>
            <a:r>
              <a:rPr lang="he-IL" dirty="0" smtClean="0"/>
              <a:t> לממשק המשתמש.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במיקרו - טכניקה שבה מקשרים בין פירטי מידע (שדות) לרכיבים ויזואליים (פקדים)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err="1" smtClean="0"/>
              <a:t>בת'כלס</a:t>
            </a:r>
            <a:r>
              <a:rPr lang="he-IL" dirty="0" smtClean="0"/>
              <a:t> – גשר בין שני רכיבים:  </a:t>
            </a:r>
            <a:r>
              <a:rPr lang="en-US" dirty="0" smtClean="0"/>
              <a:t>Binding Source</a:t>
            </a:r>
            <a:r>
              <a:rPr lang="he-IL" dirty="0" smtClean="0"/>
              <a:t> ו- </a:t>
            </a:r>
            <a:r>
              <a:rPr lang="en-US" dirty="0" smtClean="0"/>
              <a:t>Binding Target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ב-</a:t>
            </a:r>
            <a:r>
              <a:rPr lang="en-US" dirty="0" smtClean="0"/>
              <a:t>WPF</a:t>
            </a:r>
            <a:r>
              <a:rPr lang="he-IL" dirty="0" smtClean="0"/>
              <a:t> – "כריכת נתונים" (</a:t>
            </a:r>
            <a:r>
              <a:rPr lang="en-US" dirty="0" smtClean="0"/>
              <a:t>(Data Binding</a:t>
            </a:r>
            <a:r>
              <a:rPr lang="he-IL" dirty="0" smtClean="0"/>
              <a:t> היא טכניקה מרכזית בקשר שבין ה- </a:t>
            </a:r>
            <a:r>
              <a:rPr lang="en-US" dirty="0" smtClean="0"/>
              <a:t>BL</a:t>
            </a:r>
            <a:r>
              <a:rPr lang="he-IL" dirty="0" smtClean="0"/>
              <a:t> ל-</a:t>
            </a:r>
            <a:r>
              <a:rPr lang="en-US" dirty="0" smtClean="0"/>
              <a:t>UI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"כריכת נתונים" מגדירה גם אירועים שתפקידם לשקף ב- </a:t>
            </a:r>
            <a:r>
              <a:rPr lang="en-US" dirty="0" smtClean="0"/>
              <a:t>UI</a:t>
            </a:r>
            <a:r>
              <a:rPr lang="he-IL" dirty="0" smtClean="0"/>
              <a:t> את השינויים במידע ולהעביר שינויים שבוצעו ב- </a:t>
            </a:r>
            <a:r>
              <a:rPr lang="en-US" dirty="0" smtClean="0"/>
              <a:t>UI</a:t>
            </a:r>
            <a:r>
              <a:rPr lang="he-IL" dirty="0" smtClean="0"/>
              <a:t> לשכבת ה- </a:t>
            </a:r>
            <a:r>
              <a:rPr lang="en-US" dirty="0" smtClean="0"/>
              <a:t>BL</a:t>
            </a:r>
            <a:r>
              <a:rPr lang="he-IL" dirty="0" smtClean="0"/>
              <a:t> וה- </a:t>
            </a:r>
            <a:r>
              <a:rPr lang="en-US" dirty="0" smtClean="0"/>
              <a:t>DAL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ב- </a:t>
            </a:r>
            <a:r>
              <a:rPr lang="en-US" dirty="0" smtClean="0"/>
              <a:t>WPF</a:t>
            </a:r>
            <a:r>
              <a:rPr lang="he-IL" dirty="0" smtClean="0"/>
              <a:t> הטכניקה מאוד הורחבה למה שהורגלנו ב- </a:t>
            </a:r>
            <a:r>
              <a:rPr lang="en-US" dirty="0" smtClean="0"/>
              <a:t>Windows Forms</a:t>
            </a:r>
            <a:r>
              <a:rPr lang="he-IL" dirty="0" smtClean="0"/>
              <a:t> והיא אפשרית למגוון רחב של מאפיינים ולמקורות מידע שונים.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במעבר מ-</a:t>
            </a:r>
            <a:r>
              <a:rPr lang="en-US" dirty="0" smtClean="0"/>
              <a:t>Windows Forms</a:t>
            </a:r>
            <a:r>
              <a:rPr lang="he-IL" dirty="0" smtClean="0"/>
              <a:t> ל- </a:t>
            </a:r>
            <a:r>
              <a:rPr lang="en-US" dirty="0" smtClean="0"/>
              <a:t>WPF</a:t>
            </a:r>
            <a:r>
              <a:rPr lang="he-IL" dirty="0" smtClean="0"/>
              <a:t> , כריכת נתונים עלולה קצת לבלבל ולהפחיד כי מדובר ברעיונות דומים הממומשים בשיטה שונה לחלוטין.</a:t>
            </a:r>
          </a:p>
        </p:txBody>
      </p:sp>
    </p:spTree>
    <p:extLst>
      <p:ext uri="{BB962C8B-B14F-4D97-AF65-F5344CB8AC3E}">
        <p14:creationId xmlns:p14="http://schemas.microsoft.com/office/powerpoint/2010/main" val="3056764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Model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5257800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בכריכת נתונים יכולים להיות מעורבים מאפיינים שונים ומקורות מידע רבים.</a:t>
            </a:r>
          </a:p>
          <a:p>
            <a:r>
              <a:rPr lang="he-IL" dirty="0" smtClean="0"/>
              <a:t>כריכת נתונים מציגה מודל אחיד ללא קשר למאפיין וללא קשר למקור המידע.</a:t>
            </a:r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במודל הזה תמיד יהיו ארבעה מרכיבים:</a:t>
            </a:r>
          </a:p>
          <a:p>
            <a:pPr marL="45720" indent="0">
              <a:buNone/>
            </a:pPr>
            <a:r>
              <a:rPr lang="he-IL" dirty="0"/>
              <a:t>במודל הזה תמיד יהיו ארבעה מרכיבים: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/>
              <a:t>אובייקט מטרה (</a:t>
            </a:r>
            <a:r>
              <a:rPr lang="en-US" dirty="0"/>
              <a:t>binding target object</a:t>
            </a:r>
            <a:r>
              <a:rPr lang="he-IL" dirty="0"/>
              <a:t>)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/>
              <a:t>מאפיין מטרה (</a:t>
            </a:r>
            <a:r>
              <a:rPr lang="en-US" dirty="0"/>
              <a:t>target property</a:t>
            </a:r>
            <a:r>
              <a:rPr lang="he-IL" dirty="0"/>
              <a:t>)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/>
              <a:t>מקור (</a:t>
            </a:r>
            <a:r>
              <a:rPr lang="en-US" dirty="0"/>
              <a:t>binding source</a:t>
            </a:r>
            <a:r>
              <a:rPr lang="he-IL" dirty="0"/>
              <a:t>)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/>
              <a:t>תוכן/ערך (</a:t>
            </a:r>
            <a:r>
              <a:rPr lang="en-US" dirty="0"/>
              <a:t>Value</a:t>
            </a:r>
            <a:r>
              <a:rPr lang="he-IL" dirty="0"/>
              <a:t>).</a:t>
            </a:r>
          </a:p>
          <a:p>
            <a:endParaRPr lang="he-IL" dirty="0" smtClean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grpSp>
        <p:nvGrpSpPr>
          <p:cNvPr id="4" name="Group 3"/>
          <p:cNvGrpSpPr/>
          <p:nvPr/>
        </p:nvGrpSpPr>
        <p:grpSpPr>
          <a:xfrm>
            <a:off x="3278660" y="2463111"/>
            <a:ext cx="6557317" cy="1902941"/>
            <a:chOff x="3097427" y="1524000"/>
            <a:chExt cx="6738551" cy="1919416"/>
          </a:xfrm>
        </p:grpSpPr>
        <p:grpSp>
          <p:nvGrpSpPr>
            <p:cNvPr id="5" name="Group 4"/>
            <p:cNvGrpSpPr/>
            <p:nvPr/>
          </p:nvGrpSpPr>
          <p:grpSpPr>
            <a:xfrm>
              <a:off x="3097427" y="1524000"/>
              <a:ext cx="6738551" cy="1919416"/>
              <a:chOff x="3097427" y="1524000"/>
              <a:chExt cx="6738551" cy="1919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97427" y="1524000"/>
                <a:ext cx="6738551" cy="1919416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7414054" y="1869991"/>
                <a:ext cx="2364260" cy="1499286"/>
                <a:chOff x="7414054" y="1795849"/>
                <a:chExt cx="2364260" cy="1499286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7414054" y="1795849"/>
                  <a:ext cx="2364260" cy="1499286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455243" y="1828800"/>
                  <a:ext cx="2298356" cy="42836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 smtClean="0"/>
                    <a:t>UI Object</a:t>
                  </a:r>
                  <a:endParaRPr lang="he-IL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7760043" y="2232454"/>
                  <a:ext cx="1738184" cy="92263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 smtClean="0"/>
                    <a:t>Property</a:t>
                  </a:r>
                  <a:endParaRPr lang="he-IL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159212" y="1869991"/>
                <a:ext cx="2364260" cy="1499286"/>
                <a:chOff x="3060358" y="2022389"/>
                <a:chExt cx="2364260" cy="1499286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3060358" y="2022389"/>
                  <a:ext cx="2364260" cy="1499286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101547" y="2055340"/>
                  <a:ext cx="2298356" cy="42836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sz="1400" dirty="0" smtClean="0"/>
                    <a:t>UI Dependency Object</a:t>
                  </a:r>
                  <a:endParaRPr lang="he-IL" sz="1400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406347" y="2458994"/>
                  <a:ext cx="1738184" cy="92263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 smtClean="0"/>
                    <a:t>Dependency</a:t>
                  </a:r>
                  <a:br>
                    <a:rPr lang="en-US" dirty="0" smtClean="0"/>
                  </a:br>
                  <a:r>
                    <a:rPr lang="en-US" dirty="0" smtClean="0"/>
                    <a:t>Property</a:t>
                  </a:r>
                  <a:endParaRPr lang="he-IL" dirty="0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3291017" y="1536357"/>
                <a:ext cx="1808205" cy="30891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/>
                  <a:t>Binding Target</a:t>
                </a:r>
                <a:endParaRPr lang="he-IL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541741" y="1544738"/>
                <a:ext cx="1808205" cy="30891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/>
                  <a:t>Binding Source</a:t>
                </a:r>
                <a:endParaRPr lang="he-IL" dirty="0"/>
              </a:p>
            </p:txBody>
          </p:sp>
          <p:cxnSp>
            <p:nvCxnSpPr>
              <p:cNvPr id="12" name="Straight Arrow Connector 11"/>
              <p:cNvCxnSpPr>
                <a:stCxn id="15" idx="3"/>
                <a:endCxn id="18" idx="1"/>
              </p:cNvCxnSpPr>
              <p:nvPr/>
            </p:nvCxnSpPr>
            <p:spPr>
              <a:xfrm>
                <a:off x="5243385" y="2767915"/>
                <a:ext cx="2516658" cy="0"/>
              </a:xfrm>
              <a:prstGeom prst="straightConnector1">
                <a:avLst/>
              </a:prstGeom>
              <a:ln w="57150">
                <a:solidFill>
                  <a:schemeClr val="bg2">
                    <a:lumMod val="2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5544067" y="2446639"/>
              <a:ext cx="1808205" cy="3089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Binding Object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303391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Model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dirty="0" smtClean="0"/>
              <a:t>לדוגמה:</a:t>
            </a:r>
          </a:p>
          <a:p>
            <a:pPr marL="45720" indent="0">
              <a:buNone/>
            </a:pPr>
            <a:r>
              <a:rPr lang="he-IL" dirty="0" smtClean="0"/>
              <a:t>אם נרצה לכרוך בין </a:t>
            </a:r>
            <a:r>
              <a:rPr lang="en-US" dirty="0" err="1" smtClean="0"/>
              <a:t>TextBox</a:t>
            </a:r>
            <a:r>
              <a:rPr lang="he-IL" dirty="0" smtClean="0"/>
              <a:t> לבין תוכן של תכונה שנקראת שם </a:t>
            </a:r>
            <a:r>
              <a:rPr lang="en-US" dirty="0" err="1" smtClean="0"/>
              <a:t>Person.Name</a:t>
            </a:r>
            <a:r>
              <a:rPr lang="he-IL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 smtClean="0"/>
              <a:t>אובייקט המטרה הוא ה- </a:t>
            </a:r>
            <a:r>
              <a:rPr lang="en-US" dirty="0" err="1" smtClean="0"/>
              <a:t>TextBox</a:t>
            </a:r>
            <a:r>
              <a:rPr lang="he-IL" dirty="0" smtClean="0"/>
              <a:t>.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 smtClean="0"/>
              <a:t>מאפיין המטרה הוא </a:t>
            </a:r>
            <a:r>
              <a:rPr lang="en-US" dirty="0" err="1" smtClean="0"/>
              <a:t>TextBox.Text</a:t>
            </a:r>
            <a:r>
              <a:rPr lang="he-IL" dirty="0" smtClean="0"/>
              <a:t>.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 smtClean="0"/>
              <a:t>המקור הוא המחלקה </a:t>
            </a:r>
            <a:r>
              <a:rPr lang="en-US" dirty="0" smtClean="0"/>
              <a:t>Person</a:t>
            </a:r>
            <a:r>
              <a:rPr lang="he-IL" dirty="0" smtClean="0"/>
              <a:t>.</a:t>
            </a:r>
          </a:p>
          <a:p>
            <a:pPr marL="822960" lvl="1" indent="-457200">
              <a:buFont typeface="+mj-lt"/>
              <a:buAutoNum type="arabicPeriod"/>
            </a:pPr>
            <a:r>
              <a:rPr lang="he-IL" dirty="0" smtClean="0"/>
              <a:t>והתוכן הוא הערך הקיים ב- </a:t>
            </a:r>
            <a:r>
              <a:rPr lang="en-US" dirty="0" smtClean="0"/>
              <a:t>Name</a:t>
            </a:r>
            <a:r>
              <a:rPr lang="he-IL" dirty="0" smtClean="0"/>
              <a:t>.</a:t>
            </a:r>
            <a:endParaRPr lang="he-IL" dirty="0"/>
          </a:p>
        </p:txBody>
      </p:sp>
      <p:grpSp>
        <p:nvGrpSpPr>
          <p:cNvPr id="4" name="Group 3"/>
          <p:cNvGrpSpPr/>
          <p:nvPr/>
        </p:nvGrpSpPr>
        <p:grpSpPr>
          <a:xfrm>
            <a:off x="453080" y="2677295"/>
            <a:ext cx="6557317" cy="1902941"/>
            <a:chOff x="3097427" y="1524000"/>
            <a:chExt cx="6738551" cy="1919416"/>
          </a:xfrm>
        </p:grpSpPr>
        <p:grpSp>
          <p:nvGrpSpPr>
            <p:cNvPr id="5" name="Group 4"/>
            <p:cNvGrpSpPr/>
            <p:nvPr/>
          </p:nvGrpSpPr>
          <p:grpSpPr>
            <a:xfrm>
              <a:off x="3097427" y="1524000"/>
              <a:ext cx="6738551" cy="1919416"/>
              <a:chOff x="3097427" y="1524000"/>
              <a:chExt cx="6738551" cy="1919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97427" y="1524000"/>
                <a:ext cx="6738551" cy="1919416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7414054" y="1869991"/>
                <a:ext cx="2364260" cy="1499286"/>
                <a:chOff x="7414054" y="1795849"/>
                <a:chExt cx="2364260" cy="1499286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7414054" y="1795849"/>
                  <a:ext cx="2364260" cy="1499286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455243" y="1828800"/>
                  <a:ext cx="2298356" cy="42836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 smtClean="0"/>
                    <a:t>UI Object</a:t>
                  </a:r>
                  <a:endParaRPr lang="he-IL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7760043" y="2232454"/>
                  <a:ext cx="1738184" cy="92263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 smtClean="0"/>
                    <a:t>Property</a:t>
                  </a:r>
                  <a:endParaRPr lang="he-IL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159212" y="1869991"/>
                <a:ext cx="2364260" cy="1499286"/>
                <a:chOff x="3060358" y="2022389"/>
                <a:chExt cx="2364260" cy="1499286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3060358" y="2022389"/>
                  <a:ext cx="2364260" cy="1499286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101547" y="2055340"/>
                  <a:ext cx="2298356" cy="42836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sz="1400" dirty="0" smtClean="0"/>
                    <a:t>UI Dependency Object</a:t>
                  </a:r>
                  <a:endParaRPr lang="he-IL" sz="1400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406347" y="2458994"/>
                  <a:ext cx="1738184" cy="92263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 smtClean="0"/>
                    <a:t>Dependency</a:t>
                  </a:r>
                  <a:br>
                    <a:rPr lang="en-US" dirty="0" smtClean="0"/>
                  </a:br>
                  <a:r>
                    <a:rPr lang="en-US" dirty="0" smtClean="0"/>
                    <a:t>Property</a:t>
                  </a:r>
                  <a:endParaRPr lang="he-IL" dirty="0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3291017" y="1536357"/>
                <a:ext cx="1808205" cy="30891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/>
                  <a:t>Binding Target</a:t>
                </a:r>
                <a:endParaRPr lang="he-IL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541741" y="1544738"/>
                <a:ext cx="1808205" cy="30891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/>
                  <a:t>Binding Source</a:t>
                </a:r>
                <a:endParaRPr lang="he-IL" dirty="0"/>
              </a:p>
            </p:txBody>
          </p:sp>
          <p:cxnSp>
            <p:nvCxnSpPr>
              <p:cNvPr id="12" name="Straight Arrow Connector 11"/>
              <p:cNvCxnSpPr>
                <a:stCxn id="15" idx="3"/>
                <a:endCxn id="18" idx="1"/>
              </p:cNvCxnSpPr>
              <p:nvPr/>
            </p:nvCxnSpPr>
            <p:spPr>
              <a:xfrm>
                <a:off x="5243385" y="2767915"/>
                <a:ext cx="2516658" cy="0"/>
              </a:xfrm>
              <a:prstGeom prst="straightConnector1">
                <a:avLst/>
              </a:prstGeom>
              <a:ln w="57150">
                <a:solidFill>
                  <a:schemeClr val="bg2">
                    <a:lumMod val="2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5544067" y="2446639"/>
              <a:ext cx="1808205" cy="3089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Binding Object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136621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178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“Hello world” with Binding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975" y="3797643"/>
            <a:ext cx="9372600" cy="3060357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תהליך כריכת הנתונים מתחיל בסוגריים המסולסלים – { } ושימוש במחלקה </a:t>
            </a:r>
            <a:r>
              <a:rPr lang="en-US" dirty="0" smtClean="0"/>
              <a:t>Binding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באמצעות המחלקה </a:t>
            </a:r>
            <a:r>
              <a:rPr lang="en-US" dirty="0"/>
              <a:t>Binding</a:t>
            </a:r>
            <a:r>
              <a:rPr lang="he-IL" dirty="0"/>
              <a:t> נגדיר את הפרמטרים הדרושים לכריכת הנתונים. </a:t>
            </a:r>
          </a:p>
          <a:p>
            <a:pPr marL="502920" indent="-457200">
              <a:buFont typeface="+mj-lt"/>
              <a:buAutoNum type="arabicPeriod"/>
            </a:pPr>
            <a:r>
              <a:rPr lang="he-IL" sz="2000" dirty="0" smtClean="0"/>
              <a:t>המחלקה </a:t>
            </a:r>
            <a:r>
              <a:rPr lang="he-IL" sz="2000" dirty="0"/>
              <a:t>מוגדרת באובייקט מטרה (</a:t>
            </a:r>
            <a:r>
              <a:rPr lang="en-US" sz="2000" dirty="0"/>
              <a:t>binding target object</a:t>
            </a:r>
            <a:r>
              <a:rPr lang="he-IL" sz="2000" dirty="0"/>
              <a:t>) ומגדירה את המקור (</a:t>
            </a:r>
            <a:r>
              <a:rPr lang="en-US" sz="2000" dirty="0"/>
              <a:t>binding source</a:t>
            </a:r>
            <a:r>
              <a:rPr lang="he-IL" sz="2000" dirty="0"/>
              <a:t>) באמצעות </a:t>
            </a:r>
            <a:r>
              <a:rPr lang="en-US" sz="2000" dirty="0" err="1"/>
              <a:t>ElementName</a:t>
            </a:r>
            <a:r>
              <a:rPr lang="he-IL" sz="2000" dirty="0"/>
              <a:t> ואת מאפיין המטרה (</a:t>
            </a:r>
            <a:r>
              <a:rPr lang="en-US" sz="2000" dirty="0"/>
              <a:t>target property</a:t>
            </a:r>
            <a:r>
              <a:rPr lang="he-IL" sz="2000" dirty="0"/>
              <a:t>) באמצעות </a:t>
            </a:r>
            <a:r>
              <a:rPr lang="en-US" sz="2000" dirty="0"/>
              <a:t>Path</a:t>
            </a:r>
            <a:r>
              <a:rPr lang="he-IL" sz="2000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הסוגריים מוצבים במאפיין מטרה (</a:t>
            </a:r>
            <a:r>
              <a:rPr lang="en-US" dirty="0"/>
              <a:t>target property</a:t>
            </a:r>
            <a:r>
              <a:rPr lang="he-IL" dirty="0" smtClean="0"/>
              <a:t>)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88324" y="857491"/>
          <a:ext cx="11557686" cy="30861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57686"/>
              </a:tblGrid>
              <a:tr h="3086134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&lt;StackPanel Margin="10" 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&lt;StackPanel Orientation="Horizontal"  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    &lt;TextBlock Text="Source: " FontSize="20"&gt;&lt;/TextBlock&gt;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    &lt;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Name="</a:t>
                      </a:r>
                      <a:r>
                        <a:rPr lang="en-US" sz="1800" kern="1200" dirty="0" err="1" smtClean="0"/>
                        <a:t>txtValue</a:t>
                      </a:r>
                      <a:r>
                        <a:rPr lang="en-US" sz="1800" kern="1200" dirty="0" smtClean="0"/>
                        <a:t>" FontSize="20" Width="300"/&gt;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&lt;/StackPanel&gt;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&lt;StackPanel Orientation="Horizontal"&gt;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    &lt;TextBlock Text="Target: " FontSize="20"&gt;&lt;/TextBlock&gt;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    &lt;TextBlock Text</a:t>
                      </a:r>
                      <a:r>
                        <a:rPr lang="en-US" sz="1800" b="1" kern="1200" dirty="0" smtClean="0"/>
                        <a:t>="{Binding </a:t>
                      </a:r>
                      <a:r>
                        <a:rPr lang="en-US" sz="1800" b="1" kern="1200" dirty="0" err="1" smtClean="0"/>
                        <a:t>ElementName</a:t>
                      </a:r>
                      <a:r>
                        <a:rPr lang="en-US" sz="1800" b="1" kern="1200" dirty="0" smtClean="0"/>
                        <a:t>=</a:t>
                      </a:r>
                      <a:r>
                        <a:rPr lang="en-US" sz="1800" b="1" kern="1200" dirty="0" err="1" smtClean="0"/>
                        <a:t>txtValue</a:t>
                      </a:r>
                      <a:r>
                        <a:rPr lang="en-US" sz="1800" b="1" kern="1200" dirty="0" smtClean="0"/>
                        <a:t>, Path=Text}"  </a:t>
                      </a:r>
                      <a:r>
                        <a:rPr lang="en-US" sz="1800" kern="1200" dirty="0" smtClean="0"/>
                        <a:t>FontSize="20" /&gt;</a:t>
                      </a:r>
                    </a:p>
                    <a:p>
                      <a:pPr lvl="0" algn="l" rtl="0"/>
                      <a:r>
                        <a:rPr lang="en-US" sz="1800" kern="1200" dirty="0" smtClean="0"/>
                        <a:t>        &lt;/StackPanel&gt;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&lt;/StackPanel&gt;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98140" y="6290960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HelloWorldDataBinding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121" y="221858"/>
            <a:ext cx="3856156" cy="257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3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Using the </a:t>
            </a:r>
            <a:r>
              <a:rPr lang="en-US" sz="3200" dirty="0" err="1">
                <a:solidFill>
                  <a:srgbClr val="DF5327"/>
                </a:solidFill>
              </a:rPr>
              <a:t>DataContext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199"/>
            <a:ext cx="9372600" cy="5047735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המאפיין </a:t>
            </a:r>
            <a:r>
              <a:rPr lang="en-US" dirty="0" err="1" smtClean="0"/>
              <a:t>DataContext</a:t>
            </a:r>
            <a:r>
              <a:rPr lang="he-IL" dirty="0" smtClean="0"/>
              <a:t> הוא מאפיין מרכזי וחשוב ב- </a:t>
            </a:r>
            <a:r>
              <a:rPr lang="en-US" dirty="0" smtClean="0"/>
              <a:t>Data Binding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DataContext</a:t>
            </a:r>
            <a:r>
              <a:rPr lang="he-IL" dirty="0" smtClean="0"/>
              <a:t> הוא המאפיין המכיל את ה- </a:t>
            </a:r>
            <a:r>
              <a:rPr lang="en-US" dirty="0" smtClean="0"/>
              <a:t>Data Source</a:t>
            </a:r>
            <a:r>
              <a:rPr lang="he-IL" dirty="0" smtClean="0"/>
              <a:t> עבור מחלקת ה- </a:t>
            </a:r>
            <a:r>
              <a:rPr lang="en-US" dirty="0" smtClean="0"/>
              <a:t>Binding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ומה התועלת ב- </a:t>
            </a:r>
            <a:r>
              <a:rPr lang="en-US" dirty="0" smtClean="0"/>
              <a:t>Binding</a:t>
            </a:r>
            <a:r>
              <a:rPr lang="he-IL" dirty="0" smtClean="0"/>
              <a:t> ללא </a:t>
            </a:r>
            <a:r>
              <a:rPr lang="en-US" dirty="0" smtClean="0"/>
              <a:t>Data Source</a:t>
            </a:r>
            <a:r>
              <a:rPr lang="he-IL" dirty="0" smtClean="0"/>
              <a:t>?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מקובל שאת ה- </a:t>
            </a:r>
            <a:r>
              <a:rPr lang="en-US" dirty="0" err="1" smtClean="0"/>
              <a:t>DataContext</a:t>
            </a:r>
            <a:r>
              <a:rPr lang="he-IL" dirty="0" smtClean="0"/>
              <a:t> מאתחלים ברמת החלון.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המאפיין מוגדר במחלקת הבסיס </a:t>
            </a:r>
            <a:r>
              <a:rPr lang="en-US" dirty="0" smtClean="0"/>
              <a:t>FrameworkElement</a:t>
            </a:r>
            <a:r>
              <a:rPr lang="he-IL" dirty="0" smtClean="0"/>
              <a:t> , מחלקה שממנה נגזרים רוב הפקדים.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הגדרת </a:t>
            </a:r>
            <a:r>
              <a:rPr lang="en-US" dirty="0" err="1" smtClean="0"/>
              <a:t>DataContext</a:t>
            </a:r>
            <a:r>
              <a:rPr lang="he-IL" dirty="0" smtClean="0"/>
              <a:t> היא השיטה הנפוצה ביותר להגדרת </a:t>
            </a:r>
            <a:r>
              <a:rPr lang="en-US" dirty="0" smtClean="0"/>
              <a:t>Data Binding</a:t>
            </a:r>
            <a:r>
              <a:rPr lang="he-IL" dirty="0" smtClean="0"/>
              <a:t>.</a:t>
            </a:r>
          </a:p>
          <a:p>
            <a:pPr algn="l" rtl="0"/>
            <a:r>
              <a:rPr lang="en-US" dirty="0" smtClean="0"/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543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Using the </a:t>
            </a:r>
            <a:r>
              <a:rPr lang="en-US" sz="3600" dirty="0" err="1">
                <a:solidFill>
                  <a:srgbClr val="DF5327"/>
                </a:solidFill>
              </a:rPr>
              <a:t>DataContext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קוד:</a:t>
            </a:r>
          </a:p>
          <a:p>
            <a:pPr marL="45720" indent="0">
              <a:buNone/>
            </a:pPr>
            <a:r>
              <a:rPr lang="en-US" dirty="0" smtClean="0"/>
              <a:t>Code Behind</a:t>
            </a:r>
            <a:r>
              <a:rPr lang="he-IL" dirty="0" smtClean="0"/>
              <a:t> 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88324" y="2019026"/>
          <a:ext cx="11557686" cy="42062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57686"/>
              </a:tblGrid>
              <a:tr h="3086134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public partial class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 : Window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public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()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kern="1200" dirty="0" err="1" smtClean="0"/>
                        <a:t>InitializeComponent</a:t>
                      </a:r>
                      <a:r>
                        <a:rPr lang="en-US" sz="1800" kern="1200" dirty="0" smtClean="0"/>
                        <a:t>();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b="1" kern="1200" dirty="0" smtClean="0"/>
                        <a:t>Person </a:t>
                      </a:r>
                      <a:r>
                        <a:rPr lang="en-US" sz="1800" b="1" kern="1200" dirty="0" err="1" smtClean="0"/>
                        <a:t>person</a:t>
                      </a:r>
                      <a:r>
                        <a:rPr lang="en-US" sz="1800" b="1" kern="1200" dirty="0" smtClean="0"/>
                        <a:t> = new Person { </a:t>
                      </a:r>
                      <a:r>
                        <a:rPr lang="en-US" sz="1800" b="1" kern="1200" dirty="0" err="1" smtClean="0"/>
                        <a:t>FirstName</a:t>
                      </a:r>
                      <a:r>
                        <a:rPr lang="en-US" sz="1800" b="1" kern="1200" dirty="0" smtClean="0"/>
                        <a:t> = "</a:t>
                      </a:r>
                      <a:r>
                        <a:rPr lang="en-US" sz="1800" b="1" kern="1200" dirty="0" err="1" smtClean="0"/>
                        <a:t>Elimelch</a:t>
                      </a:r>
                      <a:r>
                        <a:rPr lang="en-US" sz="1800" b="1" kern="1200" dirty="0" smtClean="0"/>
                        <a:t>", </a:t>
                      </a:r>
                      <a:r>
                        <a:rPr lang="en-US" sz="1800" b="1" kern="1200" dirty="0" err="1" smtClean="0"/>
                        <a:t>LastName</a:t>
                      </a:r>
                      <a:r>
                        <a:rPr lang="en-US" sz="1800" b="1" kern="1200" dirty="0" smtClean="0"/>
                        <a:t> = "</a:t>
                      </a:r>
                      <a:r>
                        <a:rPr lang="en-US" sz="1800" b="1" kern="1200" dirty="0" err="1" smtClean="0"/>
                        <a:t>Zorkin</a:t>
                      </a:r>
                      <a:r>
                        <a:rPr lang="en-US" sz="1800" b="1" kern="1200" dirty="0" smtClean="0"/>
                        <a:t>", Age = 88 };</a:t>
                      </a:r>
                    </a:p>
                    <a:p>
                      <a:pPr algn="l" rtl="0"/>
                      <a:r>
                        <a:rPr lang="en-US" sz="1800" b="1" kern="1200" dirty="0" smtClean="0"/>
                        <a:t>        </a:t>
                      </a:r>
                      <a:r>
                        <a:rPr lang="en-US" sz="1800" b="1" kern="1200" dirty="0" err="1" smtClean="0"/>
                        <a:t>this.DataContext</a:t>
                      </a:r>
                      <a:r>
                        <a:rPr lang="en-US" sz="1800" b="1" kern="1200" dirty="0" smtClean="0"/>
                        <a:t> = person;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}</a:t>
                      </a:r>
                    </a:p>
                    <a:p>
                      <a:pPr lvl="7" algn="l" rtl="0"/>
                      <a:r>
                        <a:rPr lang="en-US" sz="1800" kern="1200" dirty="0" smtClean="0"/>
                        <a:t>class Person</a:t>
                      </a:r>
                    </a:p>
                    <a:p>
                      <a:pPr lvl="7" algn="l" rtl="0"/>
                      <a:r>
                        <a:rPr lang="en-US" sz="1800" kern="1200" dirty="0" smtClean="0"/>
                        <a:t>{</a:t>
                      </a:r>
                    </a:p>
                    <a:p>
                      <a:pPr lvl="7" algn="l" rtl="0"/>
                      <a:r>
                        <a:rPr lang="en-US" sz="1800" kern="1200" dirty="0" smtClean="0"/>
                        <a:t>    public string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 { get; set; }</a:t>
                      </a:r>
                    </a:p>
                    <a:p>
                      <a:pPr lvl="7" algn="l" rtl="0"/>
                      <a:r>
                        <a:rPr lang="en-US" sz="1800" kern="1200" dirty="0" smtClean="0"/>
                        <a:t>    public string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 { get; set; }</a:t>
                      </a:r>
                    </a:p>
                    <a:p>
                      <a:pPr lvl="7" algn="l" rtl="0"/>
                      <a:r>
                        <a:rPr lang="en-US" sz="1800" kern="1200" dirty="0" smtClean="0"/>
                        <a:t>    public </a:t>
                      </a:r>
                      <a:r>
                        <a:rPr lang="en-US" sz="1800" kern="1200" dirty="0" err="1" smtClean="0"/>
                        <a:t>int</a:t>
                      </a:r>
                      <a:r>
                        <a:rPr lang="en-US" sz="1800" kern="1200" dirty="0" smtClean="0"/>
                        <a:t> Age { get; set; }</a:t>
                      </a:r>
                    </a:p>
                    <a:p>
                      <a:pPr lvl="7" algn="l" rtl="0"/>
                      <a:r>
                        <a:rPr lang="en-US" sz="1800" kern="1200" dirty="0" smtClean="0"/>
                        <a:t>}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4470802" y="2265404"/>
            <a:ext cx="2259512" cy="625999"/>
          </a:xfrm>
          <a:prstGeom prst="wedgeRoundRectCallout">
            <a:avLst>
              <a:gd name="adj1" fmla="val -126572"/>
              <a:gd name="adj2" fmla="val 14677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ctr" rtl="1"/>
            <a:r>
              <a:rPr lang="he-IL" dirty="0" smtClean="0"/>
              <a:t>הגדרת </a:t>
            </a:r>
            <a:r>
              <a:rPr lang="he-IL" dirty="0"/>
              <a:t>המקור (</a:t>
            </a:r>
            <a:r>
              <a:rPr lang="en-US" dirty="0"/>
              <a:t>binding source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510564" y="2207740"/>
            <a:ext cx="2259512" cy="625999"/>
          </a:xfrm>
          <a:prstGeom prst="wedgeRoundRectCallout">
            <a:avLst>
              <a:gd name="adj1" fmla="val -126572"/>
              <a:gd name="adj2" fmla="val 14677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ctr" rtl="1"/>
            <a:r>
              <a:rPr lang="he-IL" dirty="0" smtClean="0"/>
              <a:t>הגדרת התוכן/ערך </a:t>
            </a:r>
            <a:r>
              <a:rPr lang="he-IL" dirty="0"/>
              <a:t>(</a:t>
            </a:r>
            <a:r>
              <a:rPr lang="en-US" dirty="0"/>
              <a:t>Value</a:t>
            </a:r>
            <a:r>
              <a:rPr lang="he-IL" dirty="0"/>
              <a:t>)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82542" y="5165124"/>
            <a:ext cx="2259512" cy="625999"/>
          </a:xfrm>
          <a:prstGeom prst="wedgeRoundRectCallout">
            <a:avLst>
              <a:gd name="adj1" fmla="val 22543"/>
              <a:gd name="adj2" fmla="val -22959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ctr" rtl="1"/>
            <a:r>
              <a:rPr lang="he-IL" dirty="0" smtClean="0"/>
              <a:t>הגדרת המקור ל-</a:t>
            </a:r>
            <a:r>
              <a:rPr lang="en-US" dirty="0" err="1" smtClean="0"/>
              <a:t>DataBinding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067696" y="6406289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DataContextSample</a:t>
            </a:r>
            <a:endParaRPr lang="he-IL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0819" y="3994787"/>
            <a:ext cx="4165073" cy="27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1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60173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Using the </a:t>
            </a:r>
            <a:r>
              <a:rPr lang="en-US" sz="3200" dirty="0" err="1">
                <a:solidFill>
                  <a:srgbClr val="DF5327"/>
                </a:solidFill>
              </a:rPr>
              <a:t>DataContext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9849" y="1600200"/>
            <a:ext cx="8260964" cy="41148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XAML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he-IL" dirty="0" smtClean="0"/>
              <a:t>בשימוש בשדה עריכה (כמו </a:t>
            </a:r>
            <a:r>
              <a:rPr lang="en-US" dirty="0" err="1" smtClean="0"/>
              <a:t>TextBox</a:t>
            </a:r>
            <a:r>
              <a:rPr lang="he-IL" dirty="0" smtClean="0"/>
              <a:t>) ה- </a:t>
            </a:r>
            <a:r>
              <a:rPr lang="en-US" dirty="0" smtClean="0"/>
              <a:t>Binding</a:t>
            </a:r>
            <a:r>
              <a:rPr lang="he-IL" dirty="0" smtClean="0"/>
              <a:t> הוא דו-כיווני, אולם העדכון </a:t>
            </a:r>
            <a:r>
              <a:rPr lang="he-IL" dirty="0" smtClean="0"/>
              <a:t>מתבצע </a:t>
            </a:r>
            <a:r>
              <a:rPr lang="he-IL" dirty="0" smtClean="0"/>
              <a:t>רק לאחר שהפקד איבד את הפוקוס (עליה וקוץ בה...):</a:t>
            </a:r>
            <a:endParaRPr lang="en-US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133599" y="873967"/>
          <a:ext cx="6236044" cy="1564433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236044"/>
              </a:tblGrid>
              <a:tr h="1564433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&lt;TextBlock Text="{Binding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}"&gt;&lt;/TextBlock&gt;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&lt;TextBlock Text="{Binding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}"&gt;&lt;/TextBlock&gt;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&lt;TextBlock Text="{Binding Age}"&gt;&lt;/TextBlock&gt;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&lt;/StackPanel&gt;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23568" y="2454875"/>
            <a:ext cx="3064475" cy="741405"/>
          </a:xfrm>
          <a:prstGeom prst="wedgeRoundRectCallout">
            <a:avLst>
              <a:gd name="adj1" fmla="val 32681"/>
              <a:gd name="adj2" fmla="val -14692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ctr" rtl="1"/>
            <a:r>
              <a:rPr lang="he-IL" dirty="0" smtClean="0"/>
              <a:t>הגדרת אובייקט המטרה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/>
              <a:t>(</a:t>
            </a:r>
            <a:r>
              <a:rPr lang="en-US" dirty="0"/>
              <a:t>binding target object</a:t>
            </a:r>
            <a:r>
              <a:rPr lang="he-IL" dirty="0"/>
              <a:t>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707027" y="2537255"/>
            <a:ext cx="2594919" cy="741405"/>
          </a:xfrm>
          <a:prstGeom prst="wedgeRoundRectCallout">
            <a:avLst>
              <a:gd name="adj1" fmla="val -33448"/>
              <a:gd name="adj2" fmla="val -11915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/>
              <a:t>הגדרת מאפיין מטרה (</a:t>
            </a:r>
            <a:r>
              <a:rPr lang="en-US" dirty="0"/>
              <a:t>target property</a:t>
            </a:r>
            <a:r>
              <a:rPr lang="he-IL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7155" y="6398051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DataContextTwoDirectionSample</a:t>
            </a:r>
            <a:endParaRPr lang="he-IL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711598"/>
              </p:ext>
            </p:extLst>
          </p:nvPr>
        </p:nvGraphicFramePr>
        <p:xfrm>
          <a:off x="4300150" y="4243242"/>
          <a:ext cx="7166920" cy="201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166920"/>
              </a:tblGrid>
              <a:tr h="1564433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Text="{Binding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}"&gt;&lt;/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Text="{Binding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}"&gt;&lt;/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Text="{Binding Age}"&gt;&lt;/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&lt;Button Name="</a:t>
                      </a:r>
                      <a:r>
                        <a:rPr lang="en-US" sz="1800" kern="1200" dirty="0" err="1" smtClean="0"/>
                        <a:t>btn</a:t>
                      </a:r>
                      <a:r>
                        <a:rPr lang="en-US" sz="1800" kern="1200" dirty="0" smtClean="0"/>
                        <a:t>" Content="Click Me" Click="</a:t>
                      </a:r>
                      <a:r>
                        <a:rPr lang="en-US" sz="1800" kern="1200" dirty="0" err="1" smtClean="0"/>
                        <a:t>btn_Click</a:t>
                      </a:r>
                      <a:r>
                        <a:rPr lang="en-US" sz="1800" kern="1200" dirty="0" smtClean="0"/>
                        <a:t>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&lt;/StackPanel&gt;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0" y="3269857"/>
            <a:ext cx="2941940" cy="19612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89" y="4398441"/>
            <a:ext cx="29337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8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DF5327"/>
                </a:solidFill>
              </a:rPr>
              <a:t>INotifyPropertyChanged</a:t>
            </a:r>
            <a:r>
              <a:rPr lang="en-US" sz="3200" dirty="0">
                <a:solidFill>
                  <a:srgbClr val="DF5327"/>
                </a:solidFill>
              </a:rPr>
              <a:t> Interface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הממשק </a:t>
            </a:r>
            <a:r>
              <a:rPr lang="en-US" dirty="0" err="1"/>
              <a:t>INotifyPropertyChanged</a:t>
            </a:r>
            <a:r>
              <a:rPr lang="en-US" dirty="0"/>
              <a:t> </a:t>
            </a:r>
            <a:r>
              <a:rPr lang="he-IL" dirty="0" smtClean="0"/>
              <a:t> הוא ממשק חשוב, שימושי ותורם לפונקציונאליות של </a:t>
            </a:r>
            <a:r>
              <a:rPr lang="en-US" dirty="0" smtClean="0"/>
              <a:t>Data Binding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מוגדר במרחב השמות: </a:t>
            </a:r>
            <a:r>
              <a:rPr lang="en-US" dirty="0"/>
              <a:t>using </a:t>
            </a:r>
            <a:r>
              <a:rPr lang="en-US" dirty="0" err="1" smtClean="0"/>
              <a:t>System.ComponentModel</a:t>
            </a: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מגדיר אירוע אשר יופעל כל אימת שמתרחש שינוי בפקד הקשור ל-</a:t>
            </a:r>
            <a:r>
              <a:rPr lang="en-US" dirty="0" smtClean="0"/>
              <a:t>Data Binding</a:t>
            </a:r>
            <a:r>
              <a:rPr lang="en-US" dirty="0"/>
              <a:t> </a:t>
            </a:r>
            <a:r>
              <a:rPr lang="he-IL" dirty="0" smtClean="0"/>
              <a:t> (</a:t>
            </a:r>
            <a:r>
              <a:rPr lang="en-US" dirty="0" smtClean="0"/>
              <a:t>Data Bound Control</a:t>
            </a:r>
            <a:r>
              <a:rPr lang="he-IL" dirty="0" smtClean="0"/>
              <a:t>).</a:t>
            </a: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-197710" y="137294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INotifyPropertyChangedSample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91346" y="3802238"/>
          <a:ext cx="7974228" cy="22860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974228"/>
              </a:tblGrid>
              <a:tr h="1564433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class Person : </a:t>
                      </a:r>
                      <a:r>
                        <a:rPr lang="en-US" sz="1800" kern="1200" dirty="0" err="1" smtClean="0"/>
                        <a:t>INotifyPropertyChanged</a:t>
                      </a:r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private string </a:t>
                      </a:r>
                      <a:r>
                        <a:rPr lang="en-US" sz="1800" kern="1200" dirty="0" err="1" smtClean="0"/>
                        <a:t>m_LastName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private string </a:t>
                      </a:r>
                      <a:r>
                        <a:rPr lang="en-US" sz="1800" kern="1200" dirty="0" err="1" smtClean="0"/>
                        <a:t>m_FirstName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private </a:t>
                      </a:r>
                      <a:r>
                        <a:rPr lang="en-US" sz="1800" kern="1200" dirty="0" err="1" smtClean="0"/>
                        <a:t>int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m_Age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.</a:t>
                      </a:r>
                      <a:r>
                        <a:rPr lang="en-US" sz="1800" kern="1200" baseline="0" dirty="0" smtClean="0"/>
                        <a:t> . .</a:t>
                      </a:r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}</a:t>
                      </a:r>
                    </a:p>
                    <a:p>
                      <a:pPr algn="l" rtl="0"/>
                      <a:r>
                        <a:rPr lang="he-IL" sz="1800" kern="1200" dirty="0" smtClean="0"/>
                        <a:t>המשך בעמוד הבא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244003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1426</Words>
  <Application>Microsoft Office PowerPoint</Application>
  <PresentationFormat>Widescreen</PresentationFormat>
  <Paragraphs>261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 Unicode MS</vt:lpstr>
      <vt:lpstr>Euphemia</vt:lpstr>
      <vt:lpstr>Wingdings</vt:lpstr>
      <vt:lpstr>Children Happy 16x9</vt:lpstr>
      <vt:lpstr>Data Binding</vt:lpstr>
      <vt:lpstr>Introduction</vt:lpstr>
      <vt:lpstr>Model</vt:lpstr>
      <vt:lpstr>Model</vt:lpstr>
      <vt:lpstr>“Hello world” with Binding</vt:lpstr>
      <vt:lpstr>Using the DataContext</vt:lpstr>
      <vt:lpstr>Using the DataContext</vt:lpstr>
      <vt:lpstr>Using the DataContext</vt:lpstr>
      <vt:lpstr>INotifyPropertyChanged Interface</vt:lpstr>
      <vt:lpstr>INotifyPropertyChanged Interface</vt:lpstr>
      <vt:lpstr>INotifyPropertyChanged Interface</vt:lpstr>
      <vt:lpstr>INotifyPropertyChanged Interface</vt:lpstr>
      <vt:lpstr>INotifyPropertyChanged Interface</vt:lpstr>
      <vt:lpstr>INotifyPropertyChanged Interface</vt:lpstr>
      <vt:lpstr>INotifyPropertyChanged Interface</vt:lpstr>
      <vt:lpstr>UpdateSourceTrigger property</vt:lpstr>
      <vt:lpstr>UpdateSourceTrigger property</vt:lpstr>
      <vt:lpstr>ObservableCollection&lt;T&gt;</vt:lpstr>
      <vt:lpstr>ObservableCollection&lt;T&gt;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2014-02-01T16:45:59Z</dcterms:created>
  <dcterms:modified xsi:type="dcterms:W3CDTF">2014-02-03T08:11:26Z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